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1" r:id="rId3"/>
    <p:sldId id="302" r:id="rId4"/>
    <p:sldId id="303" r:id="rId5"/>
    <p:sldId id="258" r:id="rId6"/>
    <p:sldId id="288" r:id="rId7"/>
    <p:sldId id="268" r:id="rId8"/>
    <p:sldId id="286" r:id="rId9"/>
    <p:sldId id="285" r:id="rId10"/>
    <p:sldId id="290" r:id="rId11"/>
    <p:sldId id="293" r:id="rId12"/>
    <p:sldId id="308" r:id="rId13"/>
    <p:sldId id="284" r:id="rId14"/>
    <p:sldId id="306" r:id="rId15"/>
    <p:sldId id="307" r:id="rId16"/>
    <p:sldId id="289" r:id="rId17"/>
    <p:sldId id="305" r:id="rId18"/>
    <p:sldId id="304" r:id="rId19"/>
    <p:sldId id="291" r:id="rId20"/>
    <p:sldId id="296" r:id="rId21"/>
    <p:sldId id="300" r:id="rId22"/>
    <p:sldId id="274" r:id="rId23"/>
    <p:sldId id="294" r:id="rId24"/>
    <p:sldId id="295" r:id="rId25"/>
    <p:sldId id="278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8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49711-E73C-426F-92FF-85ADCBFEFF59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D07FF-469F-43B5-9D8C-09DDED521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81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D07FF-469F-43B5-9D8C-09DDED521CE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89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25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55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5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26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5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B8AA-D8F1-4117-967B-4D8CBFF27456}" type="datetimeFigureOut">
              <a:rPr kumimoji="1" lang="ja-JP" altLang="en-US" smtClean="0"/>
              <a:t>2015/8/28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182" y="0"/>
            <a:ext cx="9144000" cy="1721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09" y="6401334"/>
            <a:ext cx="1557973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Asura/Salt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/>
          <a:lstStyle/>
          <a:p>
            <a:r>
              <a:rPr kumimoji="1"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Pocol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45" y="2132856"/>
            <a:ext cx="3905250" cy="18192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876256" y="37890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Α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lpha3.0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マテリアルタイプ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3657600" cy="3657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3657600" cy="36576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83568" y="56519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Lambert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6016" y="558924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完全鏡面反射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218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マテリアルタイプ</a:t>
            </a:r>
            <a:r>
              <a:rPr kumimoji="1" lang="en-US" altLang="ja-JP" dirty="0" smtClean="0"/>
              <a:t>(2)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3657600" cy="3657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3657600" cy="36576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83568" y="56519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ガラス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面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6016" y="566124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Phong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257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マテリアルタイプ</a:t>
            </a:r>
            <a:r>
              <a:rPr kumimoji="1" lang="en-US" altLang="ja-JP" dirty="0" smtClean="0"/>
              <a:t>(3)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72816"/>
            <a:ext cx="3657600" cy="36576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42592" y="56519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Lambert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Phong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874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トーンマッピング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去年</a:t>
            </a:r>
            <a:r>
              <a:rPr lang="ja-JP" altLang="en-US" sz="2400" dirty="0" smtClean="0"/>
              <a:t>は</a:t>
            </a:r>
            <a:r>
              <a:rPr lang="en-US" altLang="ja-JP" sz="2400" dirty="0" err="1" smtClean="0"/>
              <a:t>Reinhard</a:t>
            </a:r>
            <a:r>
              <a:rPr lang="ja-JP" altLang="en-US" sz="2400" dirty="0" smtClean="0"/>
              <a:t>トーンマップを実装。</a:t>
            </a:r>
            <a:endParaRPr lang="en-US" altLang="ja-JP" sz="2400" dirty="0" smtClean="0"/>
          </a:p>
          <a:p>
            <a:r>
              <a:rPr lang="ja-JP" altLang="en-US" sz="2400" dirty="0"/>
              <a:t>今年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Filmic</a:t>
            </a:r>
            <a:r>
              <a:rPr lang="ja-JP" altLang="en-US" sz="2400" dirty="0" smtClean="0"/>
              <a:t>トーンマップを実装して採用。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9518"/>
            <a:ext cx="3995936" cy="2247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54" y="3269518"/>
            <a:ext cx="3995936" cy="2247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472160" y="5637031"/>
            <a:ext cx="40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Reinhard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16016" y="5579948"/>
            <a:ext cx="40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Filmic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72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23528" y="62373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Reinhard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738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23528" y="62373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Filmic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43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レンズ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今年は簡易</a:t>
            </a:r>
            <a:r>
              <a:rPr lang="ja-JP" altLang="en-US" dirty="0"/>
              <a:t>的</a:t>
            </a:r>
            <a:r>
              <a:rPr lang="ja-JP" altLang="en-US" dirty="0" smtClean="0"/>
              <a:t>なレンズを導入。</a:t>
            </a:r>
            <a:endParaRPr lang="en-US" altLang="ja-JP" dirty="0" smtClean="0"/>
          </a:p>
          <a:p>
            <a:r>
              <a:rPr lang="ja-JP" altLang="en-US" dirty="0" smtClean="0"/>
              <a:t>カメラ</a:t>
            </a:r>
            <a:r>
              <a:rPr lang="ja-JP" altLang="en-US" dirty="0"/>
              <a:t>の</a:t>
            </a:r>
            <a:r>
              <a:rPr lang="ja-JP" altLang="en-US" dirty="0" smtClean="0"/>
              <a:t>モデルはかなり適当。</a:t>
            </a:r>
            <a:endParaRPr lang="en-US" altLang="ja-JP" dirty="0" smtClean="0"/>
          </a:p>
          <a:p>
            <a:r>
              <a:rPr lang="ja-JP" altLang="en-US" dirty="0" smtClean="0"/>
              <a:t>絞りの形状は円形のみ対応。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645024"/>
            <a:ext cx="4438650" cy="23336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15" y="3628879"/>
            <a:ext cx="4124543" cy="23200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798658" y="3789040"/>
            <a:ext cx="1219644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矢印 14"/>
          <p:cNvSpPr/>
          <p:nvPr/>
        </p:nvSpPr>
        <p:spPr>
          <a:xfrm>
            <a:off x="4343662" y="3784969"/>
            <a:ext cx="1360817" cy="72008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6126163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一応きちんと円形にボケが出ている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6964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レンズ半径による違い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2814"/>
            <a:ext cx="8534400" cy="4800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51520" y="630932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レンズ半径</a:t>
            </a:r>
            <a:r>
              <a:rPr kumimoji="1"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=0.1</a:t>
            </a:r>
            <a:endParaRPr kumimoji="1" lang="ja-JP" altLang="en-US" sz="1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23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レンズ半径による違い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2814"/>
            <a:ext cx="8534400" cy="48006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1520" y="630932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レンズ半径</a:t>
            </a:r>
            <a:r>
              <a:rPr kumimoji="1"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=1.5</a:t>
            </a:r>
            <a:endParaRPr kumimoji="1" lang="ja-JP" altLang="en-US" sz="1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34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アルファテスト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アルファテストにも対応。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実装はしてみたが本番では使わず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37" y="2742067"/>
            <a:ext cx="6340725" cy="35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一昨年</a:t>
            </a:r>
            <a:r>
              <a:rPr lang="en-US" altLang="ja-JP" dirty="0" smtClean="0"/>
              <a:t>(2013</a:t>
            </a:r>
            <a:r>
              <a:rPr lang="ja-JP" altLang="en-US" dirty="0" smtClean="0"/>
              <a:t>年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6096000" cy="3429000"/>
          </a:xfrm>
        </p:spPr>
      </p:pic>
      <p:sp>
        <p:nvSpPr>
          <p:cNvPr id="5" name="正方形/長方形 4"/>
          <p:cNvSpPr/>
          <p:nvPr/>
        </p:nvSpPr>
        <p:spPr>
          <a:xfrm>
            <a:off x="683568" y="5805264"/>
            <a:ext cx="778720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全ピクセル埋まらず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</a:t>
            </a:r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ビリ</a:t>
            </a:r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97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バイリニアフィルタ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64613"/>
            <a:ext cx="8229600" cy="4525963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テクスチャのバイリニアフィルタに対応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1" y="3215236"/>
            <a:ext cx="3390900" cy="2571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58" y="3215236"/>
            <a:ext cx="3409950" cy="25908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909219" y="2636912"/>
            <a:ext cx="33600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ポイントサンプル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84356" y="2637684"/>
            <a:ext cx="33600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バイリニアフィルタ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09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23528" y="1629375"/>
            <a:ext cx="85072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Color4 Texture2D::BilinearSample(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  <a:r>
              <a:rPr lang="ja-JP" altLang="en-US" sz="1600" dirty="0"/>
              <a:t> TextureSampler&amp; sampler, 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  <a:r>
              <a:rPr lang="ja-JP" altLang="en-US" sz="1600" dirty="0"/>
              <a:t> Vector2&amp; texcoord) 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</a:p>
          <a:p>
            <a:r>
              <a:rPr lang="ja-JP" altLang="en-US" sz="1600" dirty="0"/>
              <a:t>{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B050"/>
                </a:solidFill>
              </a:rPr>
              <a:t>// 浮動小数点形式で画像サイズにスケーリング.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fx = texcoord.x * m_Width;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fy = texcoord.y * m_Height;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B050"/>
                </a:solidFill>
              </a:rPr>
              <a:t>// 小数点以下を切り捨て</a:t>
            </a:r>
            <a:r>
              <a:rPr lang="ja-JP" altLang="en-US" sz="1600" dirty="0"/>
              <a:t>.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x0 = </a:t>
            </a:r>
            <a:r>
              <a:rPr lang="ja-JP" altLang="en-US" sz="1600" dirty="0">
                <a:solidFill>
                  <a:srgbClr val="0000FF"/>
                </a:solidFill>
              </a:rPr>
              <a:t>static_cast</a:t>
            </a:r>
            <a:r>
              <a:rPr lang="ja-JP" altLang="en-US" sz="1600" dirty="0"/>
              <a:t>&lt;s32&gt;( </a:t>
            </a:r>
            <a:r>
              <a:rPr lang="ja-JP" altLang="en-US" sz="1600" dirty="0">
                <a:solidFill>
                  <a:srgbClr val="0000FF"/>
                </a:solidFill>
              </a:rPr>
              <a:t>floor</a:t>
            </a:r>
            <a:r>
              <a:rPr lang="ja-JP" altLang="en-US" sz="1600" dirty="0"/>
              <a:t>( fx ) );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y0 = </a:t>
            </a:r>
            <a:r>
              <a:rPr lang="ja-JP" altLang="en-US" sz="1600" dirty="0">
                <a:solidFill>
                  <a:srgbClr val="0000FF"/>
                </a:solidFill>
              </a:rPr>
              <a:t>static_cast</a:t>
            </a:r>
            <a:r>
              <a:rPr lang="ja-JP" altLang="en-US" sz="1600" dirty="0"/>
              <a:t>&lt;s32&gt;( </a:t>
            </a:r>
            <a:r>
              <a:rPr lang="ja-JP" altLang="en-US" sz="1600" dirty="0">
                <a:solidFill>
                  <a:srgbClr val="0000FF"/>
                </a:solidFill>
              </a:rPr>
              <a:t>floor</a:t>
            </a:r>
            <a:r>
              <a:rPr lang="ja-JP" altLang="en-US" sz="1600" dirty="0"/>
              <a:t>( fy ) );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x1 = x0 + 1;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y1 = y0 + 1;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return</a:t>
            </a:r>
            <a:r>
              <a:rPr lang="ja-JP" altLang="en-US" sz="1600" dirty="0"/>
              <a:t> ( x1 - fx ) * ( ( y1 - fy ) * GetPixel( x0, y0, sampler ) + ( fy - y0 ) * GetPixel( x0, y1, sampler ) )</a:t>
            </a:r>
          </a:p>
          <a:p>
            <a:r>
              <a:rPr lang="ja-JP" altLang="en-US" sz="1600" dirty="0"/>
              <a:t>         </a:t>
            </a:r>
            <a:r>
              <a:rPr lang="ja-JP" altLang="en-US" sz="1600" dirty="0" smtClean="0"/>
              <a:t>　 + </a:t>
            </a:r>
            <a:r>
              <a:rPr lang="ja-JP" altLang="en-US" sz="1600" dirty="0"/>
              <a:t>( fx - x0 ) * ( ( y1 - fy ) * GetPixel( x1, y0, sampler ) + ( fy - y0 ) * GetPixel( x1, y1, sampler ) );    </a:t>
            </a:r>
          </a:p>
          <a:p>
            <a:r>
              <a:rPr lang="ja-JP" altLang="en-US" sz="1600" dirty="0"/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67544" y="548680"/>
            <a:ext cx="2592288" cy="43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098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今年もなんとか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b="1" dirty="0" smtClean="0"/>
              <a:t>かろうじてレンダリングできた！</a:t>
            </a:r>
            <a:endParaRPr kumimoji="1" lang="ja-JP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2" y="2204864"/>
            <a:ext cx="7168792" cy="40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来年へ向けて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きちんと</a:t>
            </a:r>
            <a:r>
              <a:rPr kumimoji="1" lang="en-US" altLang="ja-JP" dirty="0" smtClean="0"/>
              <a:t>IBL</a:t>
            </a:r>
            <a:r>
              <a:rPr kumimoji="1" lang="ja-JP" altLang="en-US" dirty="0" smtClean="0"/>
              <a:t>を実装すること。</a:t>
            </a:r>
            <a:endParaRPr kumimoji="1" lang="en-US" altLang="ja-JP" dirty="0" smtClean="0"/>
          </a:p>
          <a:p>
            <a:r>
              <a:rPr lang="ja-JP" altLang="en-US" dirty="0" smtClean="0"/>
              <a:t>シーン</a:t>
            </a:r>
            <a:r>
              <a:rPr lang="ja-JP" altLang="en-US" dirty="0"/>
              <a:t>エディタ</a:t>
            </a:r>
            <a:r>
              <a:rPr lang="ja-JP" altLang="en-US" dirty="0" smtClean="0"/>
              <a:t>がほしい。</a:t>
            </a:r>
            <a:endParaRPr lang="en-US" altLang="ja-JP" dirty="0" smtClean="0"/>
          </a:p>
          <a:p>
            <a:r>
              <a:rPr lang="ja-JP" altLang="en-US" dirty="0" smtClean="0"/>
              <a:t>コンピュートシェーダを用いた</a:t>
            </a:r>
            <a:r>
              <a:rPr lang="ja-JP" altLang="en-US" dirty="0"/>
              <a:t>高速化</a:t>
            </a:r>
            <a:endParaRPr lang="en-US" altLang="ja-JP" dirty="0" smtClean="0"/>
          </a:p>
          <a:p>
            <a:r>
              <a:rPr kumimoji="1" lang="en-US" altLang="ja-JP" dirty="0" smtClean="0"/>
              <a:t>PPM</a:t>
            </a:r>
            <a:r>
              <a:rPr lang="ja-JP" altLang="en-US" dirty="0" smtClean="0"/>
              <a:t>な</a:t>
            </a:r>
            <a:r>
              <a:rPr lang="ja-JP" altLang="en-US" dirty="0"/>
              <a:t>ど</a:t>
            </a:r>
            <a:r>
              <a:rPr kumimoji="1" lang="ja-JP" altLang="en-US" dirty="0" smtClean="0"/>
              <a:t>の各種アルゴリズムの実装。</a:t>
            </a:r>
            <a:endParaRPr kumimoji="1" lang="en-US" altLang="ja-JP" dirty="0" smtClean="0"/>
          </a:p>
          <a:p>
            <a:r>
              <a:rPr lang="ja-JP" altLang="en-US" dirty="0" smtClean="0"/>
              <a:t>デバッグ</a:t>
            </a:r>
            <a:r>
              <a:rPr lang="ja-JP" altLang="en-US" dirty="0"/>
              <a:t>機能</a:t>
            </a:r>
            <a:r>
              <a:rPr lang="ja-JP" altLang="en-US" dirty="0" smtClean="0"/>
              <a:t>の充実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160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実装コードは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下記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ja-JP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にて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公開。</a:t>
            </a: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://</a:t>
            </a: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github.com/ProjectAsura/Salty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222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/>
              <a:t>以上！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9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(2014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  <p:sp>
        <p:nvSpPr>
          <p:cNvPr id="5" name="正方形/長方形 4"/>
          <p:cNvSpPr/>
          <p:nvPr/>
        </p:nvSpPr>
        <p:spPr>
          <a:xfrm>
            <a:off x="683568" y="5805264"/>
            <a:ext cx="778720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位入賞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811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今年</a:t>
            </a:r>
            <a:r>
              <a:rPr lang="en-US" altLang="ja-JP" dirty="0" smtClean="0"/>
              <a:t>(2015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495325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0187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多少はマシ？</a:t>
            </a:r>
            <a:endParaRPr kumimoji="1" lang="ja-JP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508104" y="5517232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進歩はしていると思う・・・。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989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今年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仕事の関係であまり時間がとれない。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99961"/>
            <a:ext cx="3656856" cy="1392418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4168180" y="3644264"/>
            <a:ext cx="1152128" cy="100811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47800" y="4797152"/>
            <a:ext cx="7992888" cy="14429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昨年のプログラムを</a:t>
            </a:r>
            <a:endParaRPr kumimoji="1"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マイナーバージョンアップする方針にしました！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43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作品コンセプト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993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とりあえず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画を出そう</a:t>
            </a:r>
            <a:r>
              <a:rPr lang="en-US" altLang="ja-JP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83768" y="594928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結局いい感じの画を出すのが大事。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1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(2014)</a:t>
            </a:r>
            <a:r>
              <a:rPr kumimoji="1" lang="ja-JP" altLang="en-US" dirty="0" smtClean="0"/>
              <a:t>との違い</a:t>
            </a:r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539552" y="5157192"/>
            <a:ext cx="8136904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2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Mesh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昨年は</a:t>
            </a:r>
            <a:r>
              <a:rPr kumimoji="1" lang="en-US" altLang="ja-JP" sz="2400" dirty="0" smtClean="0"/>
              <a:t>Diffuse</a:t>
            </a:r>
            <a:r>
              <a:rPr kumimoji="1" lang="ja-JP" altLang="en-US" sz="2400" dirty="0" smtClean="0"/>
              <a:t>マテリアルのみ対応だったものを改良。</a:t>
            </a:r>
            <a:endParaRPr kumimoji="1" lang="en-US" altLang="ja-JP" sz="2400" dirty="0" smtClean="0"/>
          </a:p>
          <a:p>
            <a:r>
              <a:rPr lang="ja-JP" altLang="en-US" sz="2400" dirty="0"/>
              <a:t>今年</a:t>
            </a:r>
            <a:r>
              <a:rPr lang="ja-JP" altLang="en-US" sz="2400" dirty="0" smtClean="0"/>
              <a:t>はマテリアルを色々と設定できるように変更。</a:t>
            </a:r>
            <a:endParaRPr lang="en-US" altLang="ja-JP" sz="2400" dirty="0" smtClean="0"/>
          </a:p>
          <a:p>
            <a:r>
              <a:rPr lang="en-US" altLang="ja-JP" sz="2400" dirty="0" smtClean="0"/>
              <a:t>*.</a:t>
            </a:r>
            <a:r>
              <a:rPr lang="en-US" altLang="ja-JP" sz="2400" dirty="0" err="1" smtClean="0"/>
              <a:t>mtl</a:t>
            </a:r>
            <a:r>
              <a:rPr lang="ja-JP" altLang="en-US" sz="2400" dirty="0" smtClean="0"/>
              <a:t>の仕様にないものはコメントとして記述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(ex) </a:t>
            </a:r>
            <a:endParaRPr lang="en-US" altLang="ja-JP" sz="20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446856" y="5085184"/>
            <a:ext cx="1800200" cy="10801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WaveFront</a:t>
            </a:r>
            <a:r>
              <a:rPr lang="en-US" altLang="ja-JP" dirty="0" smtClean="0"/>
              <a:t> OBJ</a:t>
            </a:r>
          </a:p>
          <a:p>
            <a:pPr algn="ctr"/>
            <a:r>
              <a:rPr kumimoji="1" lang="en-US" altLang="ja-JP" dirty="0" smtClean="0"/>
              <a:t>(*.</a:t>
            </a:r>
            <a:r>
              <a:rPr kumimoji="1" lang="en-US" altLang="ja-JP" dirty="0" err="1" smtClean="0"/>
              <a:t>obj</a:t>
            </a:r>
            <a:r>
              <a:rPr kumimoji="1" lang="en-US" altLang="ja-JP" dirty="0" smtClean="0"/>
              <a:t>, *.</a:t>
            </a:r>
            <a:r>
              <a:rPr kumimoji="1" lang="en-US" altLang="ja-JP" dirty="0" err="1" smtClean="0"/>
              <a:t>mtl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" name="右矢印 5"/>
          <p:cNvSpPr/>
          <p:nvPr/>
        </p:nvSpPr>
        <p:spPr>
          <a:xfrm>
            <a:off x="2522258" y="5344492"/>
            <a:ext cx="720080" cy="50192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517540" y="5060828"/>
            <a:ext cx="2088232" cy="10801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Converter</a:t>
            </a:r>
            <a:endParaRPr kumimoji="1"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5857028" y="5389406"/>
            <a:ext cx="720080" cy="5019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76256" y="5055394"/>
            <a:ext cx="1800200" cy="1080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Salty Mesh Data</a:t>
            </a:r>
          </a:p>
          <a:p>
            <a:pPr algn="ctr"/>
            <a:r>
              <a:rPr kumimoji="1" lang="en-US" altLang="ja-JP" dirty="0" smtClean="0"/>
              <a:t>(*.</a:t>
            </a:r>
            <a:r>
              <a:rPr kumimoji="1" lang="en-US" altLang="ja-JP" dirty="0" err="1" smtClean="0"/>
              <a:t>smd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979712" y="3043125"/>
            <a:ext cx="3960440" cy="164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newmtl</a:t>
            </a:r>
            <a:r>
              <a:rPr lang="en-US" altLang="ja-JP" sz="1600" dirty="0" smtClean="0">
                <a:solidFill>
                  <a:schemeClr val="tx1"/>
                </a:solidFill>
              </a:rPr>
              <a:t> material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#</a:t>
            </a:r>
            <a:r>
              <a:rPr lang="en-US" altLang="ja-JP" sz="1600" dirty="0">
                <a:solidFill>
                  <a:schemeClr val="tx1"/>
                </a:solidFill>
              </a:rPr>
              <a:t>type </a:t>
            </a:r>
            <a:r>
              <a:rPr lang="en-US" altLang="ja-JP" sz="1600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#</a:t>
            </a:r>
            <a:r>
              <a:rPr lang="en-US" altLang="ja-JP" sz="1600" dirty="0" err="1">
                <a:solidFill>
                  <a:schemeClr val="tx1"/>
                </a:solidFill>
              </a:rPr>
              <a:t>ior</a:t>
            </a:r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2.42</a:t>
            </a: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Ka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0.60000 0.60000 </a:t>
            </a:r>
            <a:r>
              <a:rPr lang="en-US" altLang="ja-JP" sz="1600" dirty="0" smtClean="0">
                <a:solidFill>
                  <a:schemeClr val="tx1"/>
                </a:solidFill>
              </a:rPr>
              <a:t>0.60000</a:t>
            </a: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Kd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0.80000 0.80000 </a:t>
            </a:r>
            <a:r>
              <a:rPr lang="en-US" altLang="ja-JP" sz="1600" dirty="0" smtClean="0">
                <a:solidFill>
                  <a:schemeClr val="tx1"/>
                </a:solidFill>
              </a:rPr>
              <a:t>0.80000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Ks </a:t>
            </a:r>
            <a:r>
              <a:rPr lang="en-US" altLang="ja-JP" sz="1600" dirty="0">
                <a:solidFill>
                  <a:schemeClr val="tx1"/>
                </a:solidFill>
              </a:rPr>
              <a:t>1.00000 1.00000 </a:t>
            </a:r>
            <a:r>
              <a:rPr lang="en-US" altLang="ja-JP" sz="1600" dirty="0" smtClean="0">
                <a:solidFill>
                  <a:schemeClr val="tx1"/>
                </a:solidFill>
              </a:rPr>
              <a:t>1.00000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Ns </a:t>
            </a:r>
            <a:r>
              <a:rPr lang="en-US" altLang="ja-JP" sz="1600" dirty="0">
                <a:solidFill>
                  <a:schemeClr val="tx1"/>
                </a:solidFill>
              </a:rPr>
              <a:t>100.00000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2882298" y="3356992"/>
            <a:ext cx="23377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5220072" y="3068960"/>
            <a:ext cx="1800200" cy="360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マテリアルタイプ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2882298" y="3645024"/>
            <a:ext cx="23377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220072" y="3501008"/>
            <a:ext cx="1800200" cy="360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屈折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率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03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481</Words>
  <Application>Microsoft Office PowerPoint</Application>
  <PresentationFormat>画面に合わせる (4:3)</PresentationFormat>
  <Paragraphs>96</Paragraphs>
  <Slides>25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ＭＳ Ｐゴシック</vt:lpstr>
      <vt:lpstr>メイリオ</vt:lpstr>
      <vt:lpstr>Arial</vt:lpstr>
      <vt:lpstr>Calibri</vt:lpstr>
      <vt:lpstr>Office ​​テーマ</vt:lpstr>
      <vt:lpstr>PowerPoint プレゼンテーション</vt:lpstr>
      <vt:lpstr>一昨年(2013年)</vt:lpstr>
      <vt:lpstr>昨年(2014年)</vt:lpstr>
      <vt:lpstr>今年(2015年)</vt:lpstr>
      <vt:lpstr>PowerPoint プレゼンテーション</vt:lpstr>
      <vt:lpstr>今年は…</vt:lpstr>
      <vt:lpstr>作品コンセプト</vt:lpstr>
      <vt:lpstr>昨年(2014)との違い</vt:lpstr>
      <vt:lpstr>Mesh</vt:lpstr>
      <vt:lpstr>マテリアルタイプ(1)</vt:lpstr>
      <vt:lpstr>マテリアルタイプ(2)</vt:lpstr>
      <vt:lpstr>マテリアルタイプ(3)</vt:lpstr>
      <vt:lpstr>トーンマッピング</vt:lpstr>
      <vt:lpstr>PowerPoint プレゼンテーション</vt:lpstr>
      <vt:lpstr>PowerPoint プレゼンテーション</vt:lpstr>
      <vt:lpstr>レンズ</vt:lpstr>
      <vt:lpstr>レンズ半径による違い</vt:lpstr>
      <vt:lpstr>レンズ半径による違い</vt:lpstr>
      <vt:lpstr>アルファテスト</vt:lpstr>
      <vt:lpstr>バイリニアフィルタ</vt:lpstr>
      <vt:lpstr>PowerPoint プレゼンテーション</vt:lpstr>
      <vt:lpstr>今年もなんとか…</vt:lpstr>
      <vt:lpstr>来年へ向けて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Pocol</dc:creator>
  <cp:lastModifiedBy>Yoshiaki Ishibashi</cp:lastModifiedBy>
  <cp:revision>169</cp:revision>
  <dcterms:created xsi:type="dcterms:W3CDTF">2013-08-18T15:58:03Z</dcterms:created>
  <dcterms:modified xsi:type="dcterms:W3CDTF">2015-08-28T04:38:38Z</dcterms:modified>
</cp:coreProperties>
</file>